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/>
  <p:notesSz cx="6858000" cy="9144000"/>
  <p:embeddedFontLst>
    <p:embeddedFont>
      <p:font typeface="Arimo" charset="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719182" cy="4719182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3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1" cy="1732548"/>
            <a:chOff x="7343003" y="3409675"/>
            <a:chExt cx="1691421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2"/>
              <a:chOff x="7343003" y="4453710"/>
              <a:chExt cx="316800" cy="688512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2" y="0"/>
            <a:ext cx="3814072" cy="3839102"/>
            <a:chOff x="5043502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0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3"/>
        </a:solid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1" y="4099200"/>
            <a:ext cx="9144035" cy="1044300"/>
            <a:chOff x="51" y="4099200"/>
            <a:chExt cx="9144035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8" y="3405"/>
            <a:ext cx="1233214" cy="1384535"/>
            <a:chOff x="146768" y="3405"/>
            <a:chExt cx="1233214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2"/>
              <a:chOff x="1063183" y="3405"/>
              <a:chExt cx="316800" cy="688512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3"/>
              <a:chOff x="604975" y="3405"/>
              <a:chExt cx="316800" cy="1036523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5"/>
              <a:chOff x="146768" y="3405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3" y="2904008"/>
            <a:ext cx="2186147" cy="2239500"/>
            <a:chOff x="6775083" y="2904008"/>
            <a:chExt cx="2186147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1"/>
        </a:solidFill>
        <a:effectLst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0" cy="2601689"/>
            <a:chOff x="6790514" y="1306"/>
            <a:chExt cx="2267450" cy="2601689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4" y="1306"/>
              <a:ext cx="1990500" cy="1990200"/>
              <a:chOff x="7067464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5" y="1807996"/>
              <a:ext cx="795000" cy="795000"/>
              <a:chOff x="8207125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700" cy="548700"/>
              <a:chOff x="6790514" y="118856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type="subTitle" idx="1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139" name="Shape 139"/>
          <p:cNvSpPr txBox="1"/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fld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Chatbot with API.AI</a:t>
            </a:r>
            <a:endParaRPr>
              <a:latin typeface="+mj-lt"/>
            </a:endParaRPr>
          </a:p>
        </p:txBody>
      </p:sp>
      <p:sp>
        <p:nvSpPr>
          <p:cNvPr id="278" name="Shape 278"/>
          <p:cNvSpPr txBox="1"/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n-lt"/>
              </a:rPr>
              <a:t>Kevin - 2017</a:t>
            </a:r>
            <a:endParaRPr lang="en-US">
              <a:latin typeface="+mn-lt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Server side SDK</a:t>
            </a:r>
            <a:endParaRPr>
              <a:latin typeface="+mj-lt"/>
            </a:endParaRPr>
          </a:p>
        </p:txBody>
      </p:sp>
      <p:sp>
        <p:nvSpPr>
          <p:cNvPr id="342" name="Shape 342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343" name="Shape 3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29250" y="1287750"/>
            <a:ext cx="6187824" cy="37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Application flow</a:t>
            </a:r>
            <a:endParaRPr>
              <a:latin typeface="+mj-lt"/>
            </a:endParaRPr>
          </a:p>
        </p:txBody>
      </p:sp>
      <p:sp>
        <p:nvSpPr>
          <p:cNvPr id="349" name="Shape 349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Step 1 : welcome message</a:t>
            </a:r>
            <a:endParaRPr lang="en-US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Step 2 : user ask to book</a:t>
            </a:r>
            <a:endParaRPr lang="en-US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Step 3 : chatbot response price, ask quantity</a:t>
            </a:r>
            <a:endParaRPr lang="en-US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Step 4 : user input number items</a:t>
            </a:r>
            <a:endParaRPr lang="en-US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Step 5 : chatbot summary</a:t>
            </a:r>
            <a:endParaRPr lang="en-US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Step 6 : user confirm</a:t>
            </a:r>
            <a:endParaRPr lang="en-US">
              <a:latin typeface="+mn-lt"/>
            </a:endParaRP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Step 7 : end</a:t>
            </a:r>
            <a:endParaRPr>
              <a:latin typeface="+mn-lt"/>
            </a:endParaRPr>
          </a:p>
        </p:txBody>
      </p:sp>
      <p:pic>
        <p:nvPicPr>
          <p:cNvPr id="350" name="Shape 3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29737" y="85725"/>
            <a:ext cx="4314825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Build frontend</a:t>
            </a:r>
            <a:endParaRPr>
              <a:latin typeface="+mj-lt"/>
            </a:endParaRPr>
          </a:p>
        </p:txBody>
      </p:sp>
      <p:sp>
        <p:nvSpPr>
          <p:cNvPr id="356" name="Shape 356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Add libraries : ai.api.libai &amp; ai.api.libai.web.libai-web-servlet</a:t>
            </a:r>
            <a:endParaRPr lang="en-US" sz="1400">
              <a:latin typeface="+mn-lt"/>
            </a:endParaRPr>
          </a:p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Generate Client token from API.AI</a:t>
            </a:r>
            <a:endParaRPr lang="en-US" sz="1400">
              <a:latin typeface="+mn-lt"/>
            </a:endParaRPr>
          </a:p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Create Servlet with client token</a:t>
            </a:r>
            <a:endParaRPr lang="en-US" sz="1400">
              <a:latin typeface="+mn-lt"/>
            </a:endParaRPr>
          </a:p>
          <a:p>
            <a:pPr marL="457200" lvl="0" indent="-31750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Submit request and show response</a:t>
            </a:r>
            <a:br>
              <a:rPr lang="en-US" sz="1400">
                <a:latin typeface="+mn-lt"/>
              </a:rPr>
            </a:b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Build backend</a:t>
            </a:r>
            <a:endParaRPr>
              <a:latin typeface="+mj-lt"/>
            </a:endParaRPr>
          </a:p>
        </p:txBody>
      </p:sp>
      <p:sp>
        <p:nvSpPr>
          <p:cNvPr id="362" name="Shape 362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Add libraries : ai.api.libai &amp; ai.api.libai.web.libai-web-servlet</a:t>
            </a:r>
            <a:endParaRPr lang="en-US" sz="1400">
              <a:latin typeface="+mn-lt"/>
            </a:endParaRPr>
          </a:p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Extends AIWebhookServlet</a:t>
            </a:r>
            <a:endParaRPr lang="en-US" sz="1400">
              <a:latin typeface="+mn-lt"/>
            </a:endParaRPr>
          </a:p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Create a security layer (ex : basic auth)</a:t>
            </a:r>
            <a:endParaRPr lang="en-US" sz="1400">
              <a:latin typeface="+mn-lt"/>
            </a:endParaRPr>
          </a:p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Make services handle actions</a:t>
            </a:r>
            <a:endParaRPr lang="en-US" sz="1400">
              <a:latin typeface="+mn-lt"/>
            </a:endParaRPr>
          </a:p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Deploy to internet</a:t>
            </a:r>
            <a:endParaRPr lang="en-US" sz="1400">
              <a:latin typeface="+mn-lt"/>
            </a:endParaRPr>
          </a:p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Register fulfillment to API.AI</a:t>
            </a: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References</a:t>
            </a:r>
            <a:endParaRPr lang="en-US">
              <a:latin typeface="+mj-lt"/>
            </a:endParaRPr>
          </a:p>
        </p:txBody>
      </p:sp>
      <p:sp>
        <p:nvSpPr>
          <p:cNvPr id="368" name="Shape 368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api.ai</a:t>
            </a:r>
            <a:endParaRPr lang="en-US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actions.google.com</a:t>
            </a:r>
            <a:endParaRPr lang="en-US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cloud.google.com</a:t>
            </a:r>
            <a:endParaRPr lang="en-US">
              <a:latin typeface="+mn-lt"/>
            </a:endParaRP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vnkotlin.com</a:t>
            </a: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x-none">
                <a:latin typeface="+mj-lt"/>
              </a:rPr>
              <a:t>"simple but not simpler"</a:t>
            </a:r>
            <a:endParaRPr lang="x-none">
              <a:latin typeface="+mj-lt"/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2571750"/>
            <a:ext cx="3637915" cy="236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Introduce</a:t>
            </a:r>
            <a:endParaRPr>
              <a:latin typeface="+mj-lt"/>
            </a:endParaRPr>
          </a:p>
        </p:txBody>
      </p:sp>
      <p:sp>
        <p:nvSpPr>
          <p:cNvPr id="284" name="Shape 284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-US" sz="1800">
                <a:latin typeface="+mn-lt"/>
              </a:rPr>
              <a:t>What is Chatbot? </a:t>
            </a:r>
            <a:endParaRPr lang="en-US" sz="1800">
              <a:latin typeface="+mn-lt"/>
            </a:endParaRP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-US" sz="1800">
                <a:latin typeface="+mn-lt"/>
              </a:rPr>
              <a:t>Kinds of chatbot ?</a:t>
            </a:r>
            <a:endParaRPr lang="en-US" sz="1800">
              <a:latin typeface="+mn-lt"/>
            </a:endParaRP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-US" sz="1800">
                <a:latin typeface="+mn-lt"/>
              </a:rPr>
              <a:t>Chatbot in action</a:t>
            </a:r>
            <a:endParaRPr lang="en-US" sz="1800">
              <a:latin typeface="+mn-lt"/>
            </a:endParaRPr>
          </a:p>
          <a:p>
            <a:pPr marL="457200" lvl="0" indent="-342900">
              <a:spcBef>
                <a:spcPts val="0"/>
              </a:spcBef>
              <a:buSzPct val="100000"/>
              <a:buChar char="-"/>
            </a:pPr>
            <a:r>
              <a:rPr lang="en-US" sz="1800">
                <a:latin typeface="+mn-lt"/>
              </a:rPr>
              <a:t>Future UI ? </a:t>
            </a:r>
            <a:endParaRPr>
              <a:latin typeface="+mn-lt"/>
            </a:endParaRPr>
          </a:p>
        </p:txBody>
      </p:sp>
      <p:pic>
        <p:nvPicPr>
          <p:cNvPr id="285" name="Shape 28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37850" y="1831325"/>
            <a:ext cx="4103250" cy="2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1" name="Shape 291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292" name="Shape 292" descr="1-MY4Zx5RpnlrJLEYu3XHCGg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NLP</a:t>
            </a:r>
            <a:endParaRPr lang="en-US">
              <a:latin typeface="+mj-lt"/>
            </a:endParaRPr>
          </a:p>
        </p:txBody>
      </p:sp>
      <p:sp>
        <p:nvSpPr>
          <p:cNvPr id="298" name="Shape 298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299" name="Shape 29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01800" y="1211937"/>
            <a:ext cx="60769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Concepts</a:t>
            </a:r>
            <a:endParaRPr lang="en-US">
              <a:latin typeface="+mj-lt"/>
            </a:endParaRPr>
          </a:p>
        </p:txBody>
      </p:sp>
      <p:sp>
        <p:nvSpPr>
          <p:cNvPr id="305" name="Shape 305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Intent</a:t>
            </a:r>
            <a:endParaRPr lang="en-US" sz="1400">
              <a:latin typeface="+mn-lt"/>
            </a:endParaRPr>
          </a:p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Entity</a:t>
            </a:r>
            <a:endParaRPr lang="en-US" sz="1400">
              <a:latin typeface="+mn-lt"/>
            </a:endParaRPr>
          </a:p>
          <a:p>
            <a:pPr marL="457200" lvl="0" indent="-317500" rtl="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Context</a:t>
            </a:r>
            <a:endParaRPr lang="en-US" sz="1400">
              <a:latin typeface="+mn-lt"/>
            </a:endParaRPr>
          </a:p>
          <a:p>
            <a:pPr marL="457200" lvl="0" indent="-317500">
              <a:spcBef>
                <a:spcPts val="0"/>
              </a:spcBef>
              <a:buSzPct val="100000"/>
              <a:buChar char="-"/>
            </a:pPr>
            <a:r>
              <a:rPr lang="en-US" sz="1400">
                <a:latin typeface="+mn-lt"/>
              </a:rPr>
              <a:t>Fulfillment</a:t>
            </a:r>
            <a:endParaRPr>
              <a:latin typeface="+mn-lt"/>
            </a:endParaRPr>
          </a:p>
        </p:txBody>
      </p:sp>
      <p:pic>
        <p:nvPicPr>
          <p:cNvPr id="306" name="Shape 30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479850" y="1472150"/>
            <a:ext cx="4991324" cy="28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API.AI</a:t>
            </a:r>
            <a:endParaRPr>
              <a:latin typeface="+mj-lt"/>
            </a:endParaRPr>
          </a:p>
        </p:txBody>
      </p:sp>
      <p:sp>
        <p:nvSpPr>
          <p:cNvPr id="312" name="Shape 312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pic>
        <p:nvPicPr>
          <p:cNvPr id="313" name="Shape 3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998999" cy="41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3875" y="1190687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User interaction</a:t>
            </a:r>
            <a:endParaRPr>
              <a:latin typeface="+mj-lt"/>
            </a:endParaRPr>
          </a:p>
        </p:txBody>
      </p:sp>
      <p:sp>
        <p:nvSpPr>
          <p:cNvPr id="320" name="Shape 320"/>
          <p:cNvSpPr txBox="1"/>
          <p:nvPr>
            <p:ph type="body" idx="1"/>
          </p:nvPr>
        </p:nvSpPr>
        <p:spPr>
          <a:xfrm>
            <a:off x="1303800" y="1300125"/>
            <a:ext cx="7030500" cy="370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US" sz="1000">
                <a:latin typeface="+mn-lt"/>
              </a:rPr>
              <a:t>Desktop Application</a:t>
            </a:r>
            <a:endParaRPr lang="en-US" sz="1000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 sz="1000">
                <a:latin typeface="+mn-lt"/>
              </a:rPr>
              <a:t>Web Application</a:t>
            </a:r>
            <a:endParaRPr lang="en-US" sz="1000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 sz="1000">
                <a:latin typeface="+mn-lt"/>
              </a:rPr>
              <a:t>Mobile Application</a:t>
            </a:r>
            <a:endParaRPr lang="en-US" sz="1000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 sz="1000">
                <a:latin typeface="+mn-lt"/>
              </a:rPr>
              <a:t>Virtual Assistant : Contana, Google assistant</a:t>
            </a:r>
            <a:endParaRPr lang="en-US" sz="1000">
              <a:latin typeface="+mn-l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latin typeface="+mn-lt"/>
              </a:rPr>
              <a:t>Devices:</a:t>
            </a:r>
            <a:endParaRPr lang="en-US" sz="1000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 sz="1000">
                <a:latin typeface="+mn-lt"/>
              </a:rPr>
              <a:t>PC</a:t>
            </a:r>
            <a:endParaRPr lang="en-US" sz="1000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 sz="1000">
                <a:latin typeface="+mn-lt"/>
              </a:rPr>
              <a:t>Mobile</a:t>
            </a:r>
            <a:endParaRPr lang="en-US" sz="1000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 sz="1000">
                <a:latin typeface="+mn-lt"/>
              </a:rPr>
              <a:t>Smart sound : </a:t>
            </a:r>
            <a:r>
              <a:rPr lang="en-US" sz="1000">
                <a:solidFill>
                  <a:srgbClr val="545454"/>
                </a:solidFill>
                <a:highlight>
                  <a:srgbClr val="FFFFFF"/>
                </a:highlight>
                <a:latin typeface="+mn-lt"/>
                <a:ea typeface="Arial" charset="0"/>
                <a:cs typeface="Arial" charset="0"/>
                <a:sym typeface="Arial" charset="0"/>
              </a:rPr>
              <a:t> Amazon Echo, </a:t>
            </a:r>
            <a:r>
              <a:rPr lang="en-US" sz="1000" b="1">
                <a:solidFill>
                  <a:srgbClr val="6A6A6A"/>
                </a:solidFill>
                <a:highlight>
                  <a:srgbClr val="FFFFFF"/>
                </a:highlight>
                <a:latin typeface="+mn-lt"/>
                <a:ea typeface="Arial" charset="0"/>
                <a:cs typeface="Arial" charset="0"/>
                <a:sym typeface="Arial" charset="0"/>
              </a:rPr>
              <a:t>Google</a:t>
            </a:r>
            <a:r>
              <a:rPr lang="en-US" sz="1000">
                <a:solidFill>
                  <a:srgbClr val="545454"/>
                </a:solidFill>
                <a:highlight>
                  <a:srgbClr val="FFFFFF"/>
                </a:highlight>
                <a:latin typeface="+mn-lt"/>
                <a:ea typeface="Arial" charset="0"/>
                <a:cs typeface="Arial" charset="0"/>
                <a:sym typeface="Arial" charset="0"/>
              </a:rPr>
              <a:t> Home</a:t>
            </a:r>
            <a:endParaRPr lang="x-none" altLang="en-US" sz="1000">
              <a:solidFill>
                <a:srgbClr val="545454"/>
              </a:solidFill>
              <a:highlight>
                <a:srgbClr val="FFFFFF"/>
              </a:highlight>
              <a:latin typeface="+mn-lt"/>
              <a:ea typeface="Arial" charset="0"/>
              <a:cs typeface="Arial" charset="0"/>
              <a:sym typeface="Arial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545454"/>
                </a:solidFill>
                <a:highlight>
                  <a:srgbClr val="FFFFFF"/>
                </a:highlight>
                <a:latin typeface="+mn-lt"/>
                <a:ea typeface="Arial" charset="0"/>
                <a:cs typeface="Arial" charset="0"/>
                <a:sym typeface="Arial" charset="0"/>
              </a:rPr>
              <a:t>How to ?</a:t>
            </a:r>
            <a:endParaRPr lang="en-US" sz="1000">
              <a:solidFill>
                <a:srgbClr val="545454"/>
              </a:solidFill>
              <a:highlight>
                <a:srgbClr val="FFFFFF"/>
              </a:highlight>
              <a:latin typeface="+mn-lt"/>
              <a:ea typeface="Arial" charset="0"/>
              <a:cs typeface="Arial" charset="0"/>
              <a:sym typeface="Arial" charset="0"/>
            </a:endParaRPr>
          </a:p>
          <a:p>
            <a:pPr marL="457200" lvl="0" indent="-298450" rtl="0">
              <a:spcBef>
                <a:spcPts val="0"/>
              </a:spcBef>
              <a:buClr>
                <a:srgbClr val="545454"/>
              </a:buClr>
              <a:buSzPct val="100000"/>
              <a:buFont typeface="Arial" charset="0"/>
              <a:buChar char="-"/>
            </a:pPr>
            <a:r>
              <a:rPr lang="en-US" sz="1000">
                <a:solidFill>
                  <a:srgbClr val="545454"/>
                </a:solidFill>
                <a:highlight>
                  <a:srgbClr val="FFFFFF"/>
                </a:highlight>
                <a:latin typeface="+mn-lt"/>
                <a:ea typeface="Arial" charset="0"/>
                <a:cs typeface="Arial" charset="0"/>
                <a:sym typeface="Arial" charset="0"/>
              </a:rPr>
              <a:t>Text</a:t>
            </a:r>
            <a:endParaRPr lang="en-US" sz="1000">
              <a:solidFill>
                <a:srgbClr val="545454"/>
              </a:solidFill>
              <a:highlight>
                <a:srgbClr val="FFFFFF"/>
              </a:highlight>
              <a:latin typeface="+mn-lt"/>
              <a:ea typeface="Arial" charset="0"/>
              <a:cs typeface="Arial" charset="0"/>
              <a:sym typeface="Arial" charset="0"/>
            </a:endParaRPr>
          </a:p>
          <a:p>
            <a:pPr marL="457200" lvl="0" indent="-298450">
              <a:spcBef>
                <a:spcPts val="0"/>
              </a:spcBef>
              <a:buClr>
                <a:srgbClr val="545454"/>
              </a:buClr>
              <a:buSzPct val="100000"/>
              <a:buFont typeface="Arial" charset="0"/>
              <a:buChar char="-"/>
            </a:pPr>
            <a:r>
              <a:rPr lang="en-US" sz="1000">
                <a:solidFill>
                  <a:srgbClr val="545454"/>
                </a:solidFill>
                <a:highlight>
                  <a:srgbClr val="FFFFFF"/>
                </a:highlight>
                <a:latin typeface="+mn-lt"/>
                <a:ea typeface="Arial" charset="0"/>
                <a:cs typeface="Arial" charset="0"/>
                <a:sym typeface="Arial" charset="0"/>
              </a:rPr>
              <a:t>Speech</a:t>
            </a:r>
            <a:endParaRPr sz="1000">
              <a:latin typeface="+mn-lt"/>
            </a:endParaRPr>
          </a:p>
        </p:txBody>
      </p:sp>
      <p:pic>
        <p:nvPicPr>
          <p:cNvPr id="321" name="Shape 3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16950" y="827348"/>
            <a:ext cx="4227050" cy="43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Fulfillment support</a:t>
            </a:r>
            <a:endParaRPr>
              <a:latin typeface="+mj-lt"/>
            </a:endParaRPr>
          </a:p>
        </p:txBody>
      </p:sp>
      <p:sp>
        <p:nvSpPr>
          <p:cNvPr id="327" name="Shape 327"/>
          <p:cNvSpPr txBox="1"/>
          <p:nvPr>
            <p:ph type="body" idx="1"/>
          </p:nvPr>
        </p:nvSpPr>
        <p:spPr>
          <a:xfrm>
            <a:off x="1303800" y="1990050"/>
            <a:ext cx="32877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Multi languages support</a:t>
            </a:r>
            <a:endParaRPr lang="en-US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Server side with REST and JSON</a:t>
            </a:r>
            <a:endParaRPr lang="en-US">
              <a:latin typeface="+mn-lt"/>
            </a:endParaRP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Serverless with Goolge, Amazon, Azure</a:t>
            </a:r>
            <a:endParaRPr>
              <a:latin typeface="+mn-lt"/>
            </a:endParaRPr>
          </a:p>
        </p:txBody>
      </p:sp>
      <p:pic>
        <p:nvPicPr>
          <p:cNvPr id="328" name="Shape 328" descr="Screenshot 2017-09-19 16:05:59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91625" y="1121775"/>
            <a:ext cx="4552374" cy="40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Severless with Google Function</a:t>
            </a:r>
            <a:endParaRPr>
              <a:latin typeface="+mj-lt"/>
            </a:endParaRPr>
          </a:p>
        </p:txBody>
      </p:sp>
      <p:sp>
        <p:nvSpPr>
          <p:cNvPr id="334" name="Shape 334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Serverless ?</a:t>
            </a:r>
            <a:endParaRPr lang="en-US">
              <a:latin typeface="+mn-lt"/>
            </a:endParaRP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-US">
                <a:latin typeface="+mn-lt"/>
              </a:rPr>
              <a:t>Google Function</a:t>
            </a:r>
            <a:endParaRPr>
              <a:latin typeface="+mn-lt"/>
            </a:endParaRPr>
          </a:p>
        </p:txBody>
      </p:sp>
      <p:pic>
        <p:nvPicPr>
          <p:cNvPr id="335" name="Shape 3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8200" y="137225"/>
            <a:ext cx="2424078" cy="3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45500" y="18551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1199</Words>
  <Application>Kingsoft Office WPP</Application>
  <PresentationFormat/>
  <Paragraphs>84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Arial </vt:lpstr>
      <vt:lpstr>宋体 </vt:lpstr>
      <vt:lpstr>Arimo</vt:lpstr>
      <vt:lpstr>Momentum</vt:lpstr>
      <vt:lpstr>Chatbot with API.AI</vt:lpstr>
      <vt:lpstr>Introduce</vt:lpstr>
      <vt:lpstr>PowerPoint 演示文稿</vt:lpstr>
      <vt:lpstr>NLP</vt:lpstr>
      <vt:lpstr>Concepts</vt:lpstr>
      <vt:lpstr>API.AI</vt:lpstr>
      <vt:lpstr>User interaction</vt:lpstr>
      <vt:lpstr>Fulfillment support</vt:lpstr>
      <vt:lpstr>Severless with Google Function</vt:lpstr>
      <vt:lpstr>Server side SDK</vt:lpstr>
      <vt:lpstr>Application flow</vt:lpstr>
      <vt:lpstr>Build frontend</vt:lpstr>
      <vt:lpstr>Build backend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with API.AI</dc:title>
  <dc:creator/>
  <cp:lastModifiedBy>kevin</cp:lastModifiedBy>
  <cp:revision>2</cp:revision>
  <dcterms:created xsi:type="dcterms:W3CDTF">2017-09-21T09:07:49Z</dcterms:created>
  <dcterms:modified xsi:type="dcterms:W3CDTF">2017-09-21T09:07:49Z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